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</p:sldMasterIdLst>
  <p:notesMasterIdLst>
    <p:notesMasterId r:id="rId21"/>
  </p:notesMasterIdLst>
  <p:handoutMasterIdLst>
    <p:handoutMasterId r:id="rId22"/>
  </p:handoutMasterIdLst>
  <p:sldIdLst>
    <p:sldId id="260" r:id="rId6"/>
    <p:sldId id="272" r:id="rId7"/>
    <p:sldId id="259" r:id="rId8"/>
    <p:sldId id="2525" r:id="rId9"/>
    <p:sldId id="2532" r:id="rId10"/>
    <p:sldId id="2631" r:id="rId11"/>
    <p:sldId id="2646" r:id="rId12"/>
    <p:sldId id="2253" r:id="rId13"/>
    <p:sldId id="2644" r:id="rId14"/>
    <p:sldId id="270" r:id="rId15"/>
    <p:sldId id="271" r:id="rId16"/>
    <p:sldId id="262" r:id="rId17"/>
    <p:sldId id="2645" r:id="rId18"/>
    <p:sldId id="2647" r:id="rId19"/>
    <p:sldId id="264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1AC"/>
    <a:srgbClr val="0056A7"/>
    <a:srgbClr val="1B365D"/>
    <a:srgbClr val="000000"/>
    <a:srgbClr val="FDA94D"/>
    <a:srgbClr val="EFAE18"/>
    <a:srgbClr val="FF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2FCEA-3CCF-4434-8A9B-4F16A4072D9D}" v="4" dt="2022-09-29T16:28:52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8" autoAdjust="0"/>
    <p:restoredTop sz="78864" autoAdjust="0"/>
  </p:normalViewPr>
  <p:slideViewPr>
    <p:cSldViewPr showGuides="1">
      <p:cViewPr varScale="1">
        <p:scale>
          <a:sx n="61" d="100"/>
          <a:sy n="61" d="100"/>
        </p:scale>
        <p:origin x="1579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E34C34-BE75-4A7F-BFAE-A7A52E7F24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2C459-9FF4-41B7-9014-A21AD678FC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4DAEF-5D78-45A8-A835-2B6244DEE77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C4162-82D3-47F2-B47B-C9F6C32B08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5810E-0C6A-4C29-8EA2-8A6CFA5530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50477-2382-4262-AC22-FC93444B6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1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29926-4D02-40E6-8D6A-94AB57003624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BFAA-FEAE-47F0-9B6B-1636353B8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5BFAA-FEAE-47F0-9B6B-1636353B88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30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5BFAA-FEAE-47F0-9B6B-1636353B88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0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B1A7D-E1DF-403F-9BFB-6A018E5FD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16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B1A7D-E1DF-403F-9BFB-6A018E5FD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30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Policy Action Strategic Priority Team Charge: 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</a:rPr>
              <a:t>To identify opportunities where the NCCRT can educate on or engage in the day’s emerging and pressing policy questions around colorectal cancer screening.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B1A7D-E1DF-403F-9BFB-6A018E5FD9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0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strategic priority plan and where the goals of this SPT align with the 80% strategies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Capacity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Mobilizing Touchpoints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Catalyze healthcare systems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down policy barriers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Action’s alignment with 80% Strategic Plan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B1A7D-E1DF-403F-9BFB-6A018E5FD9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 the 80% in Every Community Strategic Plan by: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5BFAA-FEAE-47F0-9B6B-1636353B88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5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B9850-12F2-4CD4-AE09-C95C8A3869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9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B1A7D-E1DF-403F-9BFB-6A018E5FD9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3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5BFAA-FEAE-47F0-9B6B-1636353B88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5BFAA-FEAE-47F0-9B6B-1636353B88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3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752600"/>
            <a:ext cx="4648200" cy="2438400"/>
          </a:xfrm>
        </p:spPr>
        <p:txBody>
          <a:bodyPr anchor="b" anchorCtr="0">
            <a:noAutofit/>
          </a:bodyPr>
          <a:lstStyle>
            <a:lvl1pPr algn="l">
              <a:lnSpc>
                <a:spcPct val="85000"/>
              </a:lnSpc>
              <a:defRPr sz="3200" b="1" i="0" cap="none" baseline="0">
                <a:solidFill>
                  <a:srgbClr val="1B365D"/>
                </a:solidFill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4648200" cy="762000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 cap="none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52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38A0-AC3C-4F5D-A165-060BAF67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114F6-098D-42C9-9E67-667A8D165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AB8A-3A11-4C18-8D55-442B3853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1A0C-D282-400E-B237-BC8648291290}" type="datetime1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83CB-36CD-4B38-959C-3FA45CC3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CF9A4-BCEC-4DBF-B45E-13F85051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FE5B-C22E-44DC-8649-D88E7D8F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DB34-8684-4E32-8A04-E84F93ABF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F1923-CDFA-48FC-A4DF-3AB670118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F4E8F-C5A8-46F5-BC4F-D3A645A5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2ED-09ED-402D-9A71-1613223F3C0D}" type="datetime1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3190F-B966-467E-8A7F-12237CF9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39E89-F11F-48AC-AEE6-F135CDC2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0B9D-425E-4FB9-8095-F71751FB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A25B7-9259-4E18-A792-0D4C250DF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56C38-E58C-4835-95BD-890790293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2E335-BB6D-40F8-999B-BADC06679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7F571E-16E7-465D-8AE1-39216F747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62263-FC8C-48F6-A7D0-89534CFE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2162-7E50-4F0C-9DC8-CCA4C79D7E33}" type="datetime1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AF7D6-67E9-4A32-B505-2FB1153D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27A34-3886-4C3F-B67A-7A5C96DA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611E-F2E7-473D-9EBB-A5B0A7B1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26A8F-7C79-423D-8442-EB350595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25AC-03F8-4F7D-9C56-5AA7EF8EA144}" type="datetime1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50776-7182-4429-8743-F6DF55F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4D2E3-575F-418F-BC7E-718E5939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CCF4E-4214-4BA0-9247-6942997F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A564-96C2-47B4-9ABC-F3983999DA8C}" type="datetime1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8E60C-8223-459B-B1BE-2A9B4109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BCDD1-F601-43B1-B692-069B9990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FA0A-50AA-43C2-ACFB-1D27E2DD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F7113-CB20-43FC-AFB9-6E13926EA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BD73F-D2EF-4DD6-9916-82CBEFB5E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9E141-BBED-4B6B-B14A-90DB4D92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E50-5BE4-4D1A-99A2-F03A73C5473B}" type="datetime1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027DD-2B8A-4D53-A91B-854F03B0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71D55-1B03-42ED-B6C2-7A6DE7A4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1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BC74-C606-49C7-8EC2-67E0EE0A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AACB1-1A29-4AC8-912D-3CDDD7513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7B395-513A-4C03-A8B2-A71D51BD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4B1E0-A19C-44E8-9BF9-CB4877EB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45B8-7BDB-4974-9038-EE1D74FCFA64}" type="datetime1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77ED1-D579-49D1-9E87-B7B087CD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DB3B1-E958-402F-9ACA-876D68CF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5D83-BC40-46A6-9AF1-C04DD099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5A695-9E3B-435F-809E-8A1379DCE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C211B-4BCA-488D-9F62-6874D7A8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E419-0628-4B14-A545-D9259FBEE60A}" type="datetime1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E46D-4D0E-4C6C-A1DC-51F528EE5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9664-EE25-4125-8DDD-167BC319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59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02638-DE8F-4A16-A466-53F0CDDB9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14FE4-263C-421F-8792-5FDC80351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093F-CC97-4763-A69A-02163624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07CF-105F-4466-981E-29095228C750}" type="datetime1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12BCC-590C-4B43-AFAD-EBEB45E2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31AF5-D150-4FDF-9A76-CDD19886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3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286000"/>
            <a:ext cx="7696200" cy="1524000"/>
          </a:xfrm>
        </p:spPr>
        <p:txBody>
          <a:bodyPr anchor="b" anchorCtr="0">
            <a:noAutofit/>
          </a:bodyPr>
          <a:lstStyle>
            <a:lvl1pPr algn="l">
              <a:lnSpc>
                <a:spcPts val="3700"/>
              </a:lnSpc>
              <a:defRPr sz="4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3400" y="3810001"/>
            <a:ext cx="7696200" cy="380999"/>
          </a:xfrm>
        </p:spPr>
        <p:txBody>
          <a:bodyPr>
            <a:normAutofit/>
          </a:bodyPr>
          <a:lstStyle>
            <a:lvl1pPr algn="l">
              <a:defRPr sz="20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51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1049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342900" indent="-3429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Subheading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Subheading 2</a:t>
            </a:r>
          </a:p>
          <a:p>
            <a:pPr lvl="2"/>
            <a:r>
              <a:rPr lang="en-US" dirty="0"/>
              <a:t>Body Text</a:t>
            </a:r>
          </a:p>
          <a:p>
            <a:pPr lvl="3"/>
            <a:r>
              <a:rPr lang="en-US" dirty="0"/>
              <a:t>Body Text Bold</a:t>
            </a:r>
          </a:p>
          <a:p>
            <a:pPr lvl="4"/>
            <a:r>
              <a:rPr lang="en-US" dirty="0"/>
              <a:t>Body Text Bullet</a:t>
            </a:r>
          </a:p>
          <a:p>
            <a:pPr lvl="5"/>
            <a:r>
              <a:rPr lang="en-US" dirty="0"/>
              <a:t>Body Text Bullet Bold</a:t>
            </a:r>
          </a:p>
          <a:p>
            <a:pPr lvl="6"/>
            <a:r>
              <a:rPr lang="en-US" dirty="0"/>
              <a:t>Body Text Indent</a:t>
            </a:r>
          </a:p>
          <a:p>
            <a:pPr lvl="7"/>
            <a:r>
              <a:rPr lang="en-US" dirty="0"/>
              <a:t>Body Text Bullet – Level 2</a:t>
            </a:r>
          </a:p>
          <a:p>
            <a:pPr lvl="8"/>
            <a:r>
              <a:rPr lang="en-US" dirty="0"/>
              <a:t>Body Text Bullet – Level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7294-48C6-414C-94F6-BBB8A51D0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Subheading 2</a:t>
            </a:r>
          </a:p>
          <a:p>
            <a:pPr lvl="2"/>
            <a:r>
              <a:rPr lang="en-US" dirty="0"/>
              <a:t>Body Text</a:t>
            </a:r>
          </a:p>
          <a:p>
            <a:pPr lvl="3"/>
            <a:r>
              <a:rPr lang="en-US" dirty="0"/>
              <a:t>Body Text Bold</a:t>
            </a:r>
          </a:p>
          <a:p>
            <a:pPr lvl="4"/>
            <a:r>
              <a:rPr lang="en-US" dirty="0"/>
              <a:t>Body Text Bullet</a:t>
            </a:r>
          </a:p>
          <a:p>
            <a:pPr lvl="5"/>
            <a:r>
              <a:rPr lang="en-US" dirty="0"/>
              <a:t>Body Text Bullet Bold</a:t>
            </a:r>
          </a:p>
          <a:p>
            <a:pPr lvl="6"/>
            <a:r>
              <a:rPr lang="en-US" dirty="0"/>
              <a:t>Body Text Indent</a:t>
            </a:r>
          </a:p>
          <a:p>
            <a:pPr lvl="7"/>
            <a:r>
              <a:rPr lang="en-US" dirty="0"/>
              <a:t>Body Text Bullet – Level 2</a:t>
            </a:r>
          </a:p>
          <a:p>
            <a:pPr lvl="8"/>
            <a:r>
              <a:rPr lang="en-US" dirty="0"/>
              <a:t>Body Text Bullet – Level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7294-48C6-414C-94F6-BBB8A51D0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87" y="1295400"/>
            <a:ext cx="8772013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7294-48C6-414C-94F6-BBB8A51D0D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9340645" y="1295400"/>
            <a:ext cx="2479368" cy="4953000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4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5486400" cy="495300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0" y="1295400"/>
            <a:ext cx="5669280" cy="495300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7294-48C6-414C-94F6-BBB8A51D0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03CE-246C-449D-937F-CC621F84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0688-CF8C-4237-B22D-A198569C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34FD3-69FC-4FCE-A707-7E5082A4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98E5-62BD-4A84-B20E-6874B7337BF1}" type="datetime1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299E-41EC-40D2-BB7D-C2EF23E0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4BB6B-0D1A-4393-A61F-DB659078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8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497F-3048-49F2-97E8-808E6E8DD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703A3-709A-47CD-BBA5-7E265C27C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30FD-A44E-4C9A-ABBC-D2385E56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8C2-F161-43B8-B287-6BFF62B41B02}" type="datetime1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FAFEB-2910-4363-8B0C-E06018C2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4B4F6-96D1-4AB5-84AB-25F593D8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03CE-246C-449D-937F-CC621F84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0688-CF8C-4237-B22D-A198569C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34FD3-69FC-4FCE-A707-7E5082A4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98E5-62BD-4A84-B20E-6874B7337BF1}" type="datetime1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299E-41EC-40D2-BB7D-C2EF23E0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4BB6B-0D1A-4393-A61F-DB659078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1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0"/>
            <a:ext cx="110490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Master Slide</a:t>
            </a:r>
            <a:br>
              <a:rPr lang="en-US" dirty="0"/>
            </a:br>
            <a:r>
              <a:rPr lang="en-US" dirty="0"/>
              <a:t>Text Box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308100"/>
            <a:ext cx="11049000" cy="509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Subheading</a:t>
            </a:r>
          </a:p>
          <a:p>
            <a:pPr lvl="2"/>
            <a:r>
              <a:rPr lang="en-US" dirty="0"/>
              <a:t>Body Text Bullet 2</a:t>
            </a:r>
          </a:p>
          <a:p>
            <a:pPr lvl="2"/>
            <a:r>
              <a:rPr lang="en-US" dirty="0"/>
              <a:t>Body Text Bullet 3</a:t>
            </a:r>
          </a:p>
          <a:p>
            <a:pPr lvl="5"/>
            <a:r>
              <a:rPr lang="en-US" b="0" dirty="0"/>
              <a:t>Body Text Bullet</a:t>
            </a:r>
          </a:p>
          <a:p>
            <a:pPr lvl="2"/>
            <a:endParaRPr lang="en-US" dirty="0"/>
          </a:p>
          <a:p>
            <a:pPr lvl="5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381001"/>
            <a:ext cx="4572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3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23D87294-48C6-414C-94F6-BBB8A51D0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3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1" r:id="rId3"/>
    <p:sldLayoutId id="2147483650" r:id="rId4"/>
    <p:sldLayoutId id="2147483658" r:id="rId5"/>
    <p:sldLayoutId id="2147483652" r:id="rId6"/>
    <p:sldLayoutId id="2147483674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1B365D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b="1" kern="1200" cap="none" baseline="0">
          <a:solidFill>
            <a:srgbClr val="FDA94D"/>
          </a:solidFill>
          <a:latin typeface="+mn-lt"/>
          <a:ea typeface="+mn-ea"/>
          <a:cs typeface="+mn-cs"/>
        </a:defRPr>
      </a:lvl2pPr>
      <a:lvl3pPr marL="914400" indent="-39846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Narrow"/>
        </a:defRPr>
      </a:lvl3pPr>
      <a:lvl4pPr marL="342900" indent="-3429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Arial Narrow"/>
        </a:defRPr>
      </a:lvl4pPr>
      <a:lvl5pPr marL="320040" indent="-320040" algn="l" defTabSz="914400" rtl="0" eaLnBrk="1" latinLnBrk="0" hangingPunct="1">
        <a:lnSpc>
          <a:spcPct val="90000"/>
        </a:lnSpc>
        <a:spcBef>
          <a:spcPts val="400"/>
        </a:spcBef>
        <a:buClr>
          <a:schemeClr val="accent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Arial Narrow"/>
        </a:defRPr>
      </a:lvl5pPr>
      <a:lvl6pPr marL="1257300" indent="-342900" algn="l" defTabSz="914400" rtl="0" eaLnBrk="1" latinLnBrk="0" hangingPunct="1">
        <a:lnSpc>
          <a:spcPct val="90000"/>
        </a:lnSpc>
        <a:spcBef>
          <a:spcPts val="400"/>
        </a:spcBef>
        <a:buClr>
          <a:schemeClr val="accent2"/>
        </a:buClr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+mn-lt"/>
          <a:ea typeface="+mn-ea"/>
          <a:cs typeface="Arial Narrow"/>
        </a:defRPr>
      </a:lvl6pPr>
      <a:lvl7pPr marL="32004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Arial Narrow"/>
        </a:defRPr>
      </a:lvl7pPr>
      <a:lvl8pPr marL="640080" indent="-320040" algn="l" defTabSz="914400" rtl="0" eaLnBrk="1" latinLnBrk="0" hangingPunct="1">
        <a:lnSpc>
          <a:spcPct val="90000"/>
        </a:lnSpc>
        <a:spcBef>
          <a:spcPts val="4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Narrow"/>
        </a:defRPr>
      </a:lvl8pPr>
      <a:lvl9pPr marL="960120" indent="-320040" algn="l" defTabSz="914400" rtl="0" eaLnBrk="1" latinLnBrk="0" hangingPunct="1">
        <a:lnSpc>
          <a:spcPct val="90000"/>
        </a:lnSpc>
        <a:spcBef>
          <a:spcPts val="4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Narrow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l="48000" t="-1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1EEB7-3012-4B67-A872-0CD363BE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ADC0E-1061-4391-B8F7-64E39D60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87DD-AE15-4E1F-93DB-B76C9F7A8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DF6B-3D92-4015-8205-14782F26F4CE}" type="datetime1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77014-A885-41BB-88C5-319E82A53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72F02-4077-4100-86F1-13D465228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F21A-52EE-4769-AF07-E6BA123D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ccrt.org/event/nccrt-annual-meeting-202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ccrt.org/event/nccrt-annual-meeting-202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225" y="1684421"/>
            <a:ext cx="5237747" cy="2438400"/>
          </a:xfrm>
        </p:spPr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NCCRT Policy Action Strategic Priority Team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225" y="4122821"/>
            <a:ext cx="5410200" cy="76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Annual Meeting Session Planning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September 29, 2022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1:00-2:00pm 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1329-9CE9-4516-B934-2EC663D4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1582400" cy="114300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Team Takeaways from 2021 Policy Action SPT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0489D-E96C-479D-AEE4-09145D71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7294-48C6-414C-94F6-BBB8A51D0D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0A81D5-0D31-4784-BFFB-C4812DD95211}"/>
              </a:ext>
            </a:extLst>
          </p:cNvPr>
          <p:cNvSpPr txBox="1">
            <a:spLocks/>
          </p:cNvSpPr>
          <p:nvPr/>
        </p:nvSpPr>
        <p:spPr>
          <a:xfrm>
            <a:off x="243842" y="1600199"/>
            <a:ext cx="5675811" cy="487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Identified Policy Issues &amp; Barriers</a:t>
            </a:r>
            <a:endParaRPr kumimoji="0" lang="en-US" sz="3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38125" marR="0" lvl="0" indent="-2381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6073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504D"/>
              </a:buClr>
              <a:buSzPct val="85000"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Lack of funding for state CRC screening programs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504D"/>
              </a:buClr>
              <a:buSzPct val="85000"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Federal policies for coverage of colonoscopy following an abnormal stool test to compliment state-level work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504D"/>
              </a:buClr>
              <a:buSzPct val="85000"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Interpretation of new USPSTF Guideline language indicating that a follow up colonoscopy is part of the screening continuum.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504D"/>
              </a:buClr>
              <a:buSzPct val="85000"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Working with state Medicaid programs to ensure all screening options are available to Medicaid beneficiaries. 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504D"/>
              </a:buClr>
              <a:buSzPct val="85000"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Work to better understanding measures (HEDIS, Medicare Star Ratings, and the Adult Core Set) relating to CRC screening and how they intersect.</a:t>
            </a: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98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8400010-B797-4821-A335-60F717429E92}"/>
              </a:ext>
            </a:extLst>
          </p:cNvPr>
          <p:cNvSpPr txBox="1">
            <a:spLocks/>
          </p:cNvSpPr>
          <p:nvPr/>
        </p:nvSpPr>
        <p:spPr>
          <a:xfrm>
            <a:off x="6461758" y="1498963"/>
            <a:ext cx="5486400" cy="386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What can this group do?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98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NCCRT and the Policy Action Team can support members focusing on policy issues. </a:t>
            </a:r>
          </a:p>
          <a:p>
            <a:pPr marL="914400" lvl="2" indent="-457200">
              <a:buClr>
                <a:srgbClr val="7F98CF"/>
              </a:buClr>
              <a:buFont typeface="Courier New" panose="02070309020205020404" pitchFamily="49" charset="0"/>
              <a:buChar char="o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How do we learn which key policy issues our members are focusing on?</a:t>
            </a:r>
          </a:p>
          <a:p>
            <a:pPr marL="914400" lvl="2" indent="-457200">
              <a:buClr>
                <a:srgbClr val="7F98CF"/>
              </a:buClr>
              <a:buFont typeface="Courier New" panose="02070309020205020404" pitchFamily="49" charset="0"/>
              <a:buChar char="o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Are there other small p policy barriers we haven’t recognized? </a:t>
            </a:r>
          </a:p>
          <a:p>
            <a:pPr marL="914400" lvl="2" indent="-457200">
              <a:buClr>
                <a:srgbClr val="7F98CF"/>
              </a:buClr>
              <a:buFont typeface="Courier New" panose="02070309020205020404" pitchFamily="49" charset="0"/>
              <a:buChar char="o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Can we create a resource for states wanting to work on CRC-related policy issues to help support their efforts?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98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We need to communicate this work effectively to NCCRT members and partners.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98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238125" marR="0" lvl="0" indent="-238125" algn="l" defTabSz="914400" rtl="0" eaLnBrk="0" fontAlgn="base" latinLnBrk="0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98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652497-3CD9-460B-83D1-B94507B06DD6}"/>
              </a:ext>
            </a:extLst>
          </p:cNvPr>
          <p:cNvCxnSpPr/>
          <p:nvPr/>
        </p:nvCxnSpPr>
        <p:spPr>
          <a:xfrm>
            <a:off x="5919653" y="1828800"/>
            <a:ext cx="0" cy="42672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1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1329-9CE9-4516-B934-2EC663D4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1430000" cy="114300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Team Takeaways from 2021 Policy Action SPT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0489D-E96C-479D-AEE4-09145D71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7294-48C6-414C-94F6-BBB8A51D0D9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0A81D5-0D31-4784-BFFB-C4812DD95211}"/>
              </a:ext>
            </a:extLst>
          </p:cNvPr>
          <p:cNvSpPr txBox="1">
            <a:spLocks/>
          </p:cNvSpPr>
          <p:nvPr/>
        </p:nvSpPr>
        <p:spPr>
          <a:xfrm>
            <a:off x="243842" y="1600199"/>
            <a:ext cx="5852158" cy="487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Identified Policy Issues &amp; Barriers</a:t>
            </a:r>
            <a:endParaRPr kumimoji="0" lang="en-US" sz="37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38125" marR="0" lvl="0" indent="-2381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6073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504D"/>
              </a:buClr>
              <a:buSzPct val="85000"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Lack of funding for state CRC screening programs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504D"/>
              </a:buClr>
              <a:buSzPct val="85000"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Federal policies for coverage of colonoscopy following an abnormal stool test to compliment state-level work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504D"/>
              </a:buClr>
              <a:buSzPct val="85000"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Interpretation of new USPSTF Guideline language indicating that a follow up colonoscopy is part of the screening continuum.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504D"/>
              </a:buClr>
              <a:buSzPct val="85000"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Working with state Medicaid programs to ensure all screening options are available to Medicaid beneficiaries. 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504D"/>
              </a:buClr>
              <a:buSzPct val="85000"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Work to better understanding measures (HEDIS, Medicare Star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Ratings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, and the Adult Core Set) relating to CRC screening and how they intersect.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98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8400010-B797-4821-A335-60F717429E92}"/>
              </a:ext>
            </a:extLst>
          </p:cNvPr>
          <p:cNvSpPr txBox="1">
            <a:spLocks/>
          </p:cNvSpPr>
          <p:nvPr/>
        </p:nvSpPr>
        <p:spPr>
          <a:xfrm>
            <a:off x="6463935" y="1600199"/>
            <a:ext cx="5486400" cy="386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panose="020B0600070205080204" pitchFamily="34" charset="-128"/>
                <a:cs typeface="+mn-cs"/>
              </a:rPr>
              <a:t>What can this group do?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98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NCCRT and the Policy Action Team can support members focusing on policy issues. </a:t>
            </a:r>
          </a:p>
          <a:p>
            <a:pPr marL="914400" lvl="2" indent="-457200">
              <a:buClr>
                <a:srgbClr val="7F98CF"/>
              </a:buClr>
              <a:buFont typeface="Courier New" panose="02070309020205020404" pitchFamily="49" charset="0"/>
              <a:buChar char="o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How do we learn which key policy issues our members are focusing on?</a:t>
            </a:r>
          </a:p>
          <a:p>
            <a:pPr marL="914400" lvl="2" indent="-457200">
              <a:buClr>
                <a:srgbClr val="7F98CF"/>
              </a:buClr>
              <a:buFont typeface="Courier New" panose="02070309020205020404" pitchFamily="49" charset="0"/>
              <a:buChar char="o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Are there other small p policy barriers we haven’t recognized? </a:t>
            </a:r>
          </a:p>
          <a:p>
            <a:pPr marL="914400" lvl="2" indent="-457200">
              <a:buClr>
                <a:srgbClr val="7F98CF"/>
              </a:buClr>
              <a:buNone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	Can we create a resource for states wanting to work on CRC-related policy issues to help support their efforts?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98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We need to communicate this work effectively to NCCRT members and partners.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98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238125" marR="0" lvl="0" indent="-238125" algn="l" defTabSz="914400" rtl="0" eaLnBrk="0" fontAlgn="base" latinLnBrk="0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98C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652497-3CD9-460B-83D1-B94507B06DD6}"/>
              </a:ext>
            </a:extLst>
          </p:cNvPr>
          <p:cNvCxnSpPr/>
          <p:nvPr/>
        </p:nvCxnSpPr>
        <p:spPr>
          <a:xfrm>
            <a:off x="6096000" y="1752600"/>
            <a:ext cx="0" cy="42672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A189A4-23BF-4B51-908D-E6DE4307E8ED}"/>
              </a:ext>
            </a:extLst>
          </p:cNvPr>
          <p:cNvCxnSpPr>
            <a:cxnSpLocks/>
          </p:cNvCxnSpPr>
          <p:nvPr/>
        </p:nvCxnSpPr>
        <p:spPr>
          <a:xfrm>
            <a:off x="147507" y="4876800"/>
            <a:ext cx="440870" cy="22860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ACFFE8-C49B-4498-8D2F-9780E95EC8BF}"/>
              </a:ext>
            </a:extLst>
          </p:cNvPr>
          <p:cNvCxnSpPr>
            <a:cxnSpLocks/>
          </p:cNvCxnSpPr>
          <p:nvPr/>
        </p:nvCxnSpPr>
        <p:spPr>
          <a:xfrm>
            <a:off x="6858000" y="3628209"/>
            <a:ext cx="440870" cy="22860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AC35-5728-4FAE-A3AC-5884843B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1"/>
            <a:ext cx="11734800" cy="1143000"/>
          </a:xfrm>
        </p:spPr>
        <p:txBody>
          <a:bodyPr anchor="ctr">
            <a:noAutofit/>
          </a:bodyPr>
          <a:lstStyle/>
          <a:p>
            <a:r>
              <a:rPr lang="en-US" sz="3600" dirty="0">
                <a:latin typeface="+mn-lt"/>
              </a:rPr>
              <a:t>2022 Activity Highlight: Blue Star Conversation </a:t>
            </a:r>
            <a:br>
              <a:rPr lang="en-US" sz="3600" dirty="0">
                <a:latin typeface="+mn-lt"/>
              </a:rPr>
            </a:br>
            <a:endParaRPr lang="en-US" sz="3600" i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BA4C1-7DFF-421E-8A02-88F43122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381001"/>
            <a:ext cx="457200" cy="381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3D87294-48C6-414C-94F6-BBB8A51D0D9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A60137-2EFD-429E-BFCC-6D2341B6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1"/>
            <a:ext cx="5714999" cy="4838699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presentation was an opportunity for NCCRT members to connect with the Policy Action Team, learn about screening measures,  and have a thoughtful discussion potential opportunities and challenges.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Objectives: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an overview of what it means to be a measure stewardess and CRC screening measures</a:t>
            </a:r>
          </a:p>
          <a:p>
            <a:pPr marL="8001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recent changes to the HEDIS CRC Screening measure and implementation timeline</a:t>
            </a:r>
          </a:p>
          <a:p>
            <a:pPr marL="8001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how changes to measures are made and how NCCRT members can be engaged in this process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634ABC-1F74-4736-AA00-69F8F23F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4343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773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90B7-7094-FDEB-1EC2-DF79E79C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In-Person Strategic Priority Team Meeting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70DA-A1EF-C78E-498D-37049003A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Dedicate time to team building and getting reacquainted</a:t>
            </a:r>
          </a:p>
          <a:p>
            <a:r>
              <a:rPr lang="en-US" dirty="0">
                <a:latin typeface="Source Sans Pro" panose="020B0503030403020204" pitchFamily="34" charset="0"/>
              </a:rPr>
              <a:t>Deliver a short recap of this call</a:t>
            </a:r>
          </a:p>
          <a:p>
            <a:r>
              <a:rPr lang="en-US" dirty="0">
                <a:latin typeface="Source Sans Pro" panose="020B0503030403020204" pitchFamily="34" charset="0"/>
              </a:rPr>
              <a:t>Spend the majority of our time discussing activities to focus on in the upcoming year </a:t>
            </a:r>
          </a:p>
          <a:p>
            <a:r>
              <a:rPr lang="en-US" dirty="0">
                <a:latin typeface="Source Sans Pro" panose="020B0503030403020204" pitchFamily="34" charset="0"/>
              </a:rPr>
              <a:t>Develop a plan to reconvene virtually after the New Year to finalize workplan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368B0-1C56-EF8A-7409-1A8E6CF6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7294-48C6-414C-94F6-BBB8A51D0D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087D-41F1-0876-6EFC-F0FBD975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Potential Topics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5670B-F9EC-7664-F216-8B8840A0A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24000"/>
            <a:ext cx="11049000" cy="50927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</a:rPr>
              <a:t>Produce a landscape analysis or publish a short policy brief on recent policy changes.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</a:rPr>
              <a:t>Develop a task list for states.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</a:rPr>
              <a:t>Pull together case examples from state-level groups (Comp Cancers) to highlight successes and learn where challenges remain.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</a:rPr>
              <a:t>Create a plan to understand Medicaid incentives.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</a:rPr>
              <a:t>Learn from the other SPTs or the Steering Committee if they have identify other policy issues we may be missing.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25029-7E16-FC41-010E-4F24847F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7294-48C6-414C-94F6-BBB8A51D0D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2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FC8E7B7-B1EA-43A4-8476-FEE427E80B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19400" y="398738"/>
            <a:ext cx="955538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2022 NCCRT Annual Meeting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80B2940-A202-4AA9-9437-E7CA01EA49F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4641" y="1905000"/>
            <a:ext cx="11478758" cy="42672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</a:rPr>
              <a:t>Date: November 16-18</a:t>
            </a:r>
            <a:r>
              <a:rPr lang="en-US" altLang="en-US" sz="3200" baseline="30000" dirty="0">
                <a:latin typeface="Source Sans Pro" panose="020B0503030403020204" pitchFamily="34" charset="0"/>
                <a:cs typeface="Calibri Light" panose="020F0302020204030204" pitchFamily="34" charset="0"/>
              </a:rPr>
              <a:t>th</a:t>
            </a: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</a:rPr>
              <a:t>, 2022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</a:rPr>
              <a:t>Location: Sheraton Inner Harbor Hotel, Baltimore, MD</a:t>
            </a:r>
          </a:p>
          <a:p>
            <a:pPr marL="0" indent="0" eaLnBrk="1" hangingPunct="1">
              <a:buNone/>
            </a:pP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</a:rPr>
              <a:t>Meeting Information &amp; Agenda:</a:t>
            </a:r>
            <a:r>
              <a:rPr lang="en-US" altLang="en-US" sz="3200" b="1" dirty="0">
                <a:latin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  <a:hlinkClick r:id="rId3"/>
              </a:rPr>
              <a:t>https://nccrt.org/event/nccrt-annual-meeting-2022/</a:t>
            </a: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Policy Action Strategic Priority Team Meeting: </a:t>
            </a:r>
          </a:p>
          <a:p>
            <a:pPr marL="0" indent="0" eaLnBrk="1" hangingPunct="1">
              <a:buNone/>
            </a:pPr>
            <a:r>
              <a:rPr lang="en-US" altLang="en-US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Wednesday, November 16</a:t>
            </a:r>
            <a:r>
              <a:rPr lang="en-US" altLang="en-US" sz="32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altLang="en-US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from 3:30pm-5:00pm 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101A5-5026-4FFD-97C1-8DD2975DF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41" y="398738"/>
            <a:ext cx="2109399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8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9D3994-DD80-40F3-A340-490CE7ED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Welcome!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334433-069D-413F-BDC5-7EFA40D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</a:rPr>
              <a:t>Please share:</a:t>
            </a:r>
          </a:p>
          <a:p>
            <a:pPr marL="0" indent="0">
              <a:buNone/>
            </a:pPr>
            <a:endParaRPr lang="en-US" dirty="0">
              <a:latin typeface="Source Sans Pro" panose="020B0503030403020204" pitchFamily="34" charset="0"/>
            </a:endParaRPr>
          </a:p>
          <a:p>
            <a:pPr>
              <a:buFont typeface="Arial" panose="020B0604020202020204" pitchFamily="34" charset="0"/>
              <a:buChar char="→"/>
            </a:pPr>
            <a:r>
              <a:rPr lang="en-US" sz="3600" i="1" dirty="0">
                <a:solidFill>
                  <a:srgbClr val="1B365D"/>
                </a:solidFill>
                <a:latin typeface="Source Sans Pro" panose="020B0503030403020204" pitchFamily="34" charset="0"/>
              </a:rPr>
              <a:t>Your name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en-US" sz="3600" i="1" dirty="0">
                <a:solidFill>
                  <a:srgbClr val="1B365D"/>
                </a:solidFill>
                <a:latin typeface="Source Sans Pro" panose="020B0503030403020204" pitchFamily="34" charset="0"/>
              </a:rPr>
              <a:t>Where you’re from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en-US" sz="3600" i="1" dirty="0">
                <a:solidFill>
                  <a:srgbClr val="1B365D"/>
                </a:solidFill>
                <a:latin typeface="Source Sans Pro" panose="020B0503030403020204" pitchFamily="34" charset="0"/>
              </a:rPr>
              <a:t>Which organization you represent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en-US" sz="3600" i="1" dirty="0">
                <a:solidFill>
                  <a:srgbClr val="1B365D"/>
                </a:solidFill>
                <a:latin typeface="Source Sans Pro" panose="020B0503030403020204" pitchFamily="34" charset="0"/>
              </a:rPr>
              <a:t>Who’s joining us </a:t>
            </a:r>
            <a:r>
              <a:rPr lang="en-US" sz="3600" i="1">
                <a:solidFill>
                  <a:srgbClr val="1B365D"/>
                </a:solidFill>
                <a:latin typeface="Source Sans Pro" panose="020B0503030403020204" pitchFamily="34" charset="0"/>
              </a:rPr>
              <a:t>in November?</a:t>
            </a:r>
            <a:endParaRPr lang="en-US" i="1" dirty="0">
              <a:solidFill>
                <a:srgbClr val="1B365D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1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11049000" cy="1054100"/>
          </a:xfrm>
        </p:spPr>
        <p:txBody>
          <a:bodyPr/>
          <a:lstStyle/>
          <a:p>
            <a:r>
              <a:rPr lang="en-US" sz="3600" dirty="0">
                <a:ea typeface="Source Sans Pro" panose="020B0503030403020204" pitchFamily="34" charset="0"/>
              </a:rPr>
              <a:t>Today’s Objective: </a:t>
            </a:r>
            <a:r>
              <a:rPr lang="en-US" sz="3600" i="1" dirty="0">
                <a:ea typeface="Source Sans Pro" panose="020B0503030403020204" pitchFamily="34" charset="0"/>
              </a:rPr>
              <a:t>Prepare for our in-person meeting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3505" y="1600200"/>
            <a:ext cx="11468100" cy="50927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Give a brief overview of the Policy Action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Review our top takeaways from the 2021 virtual SPT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Share activity highlights from the past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Recap and build on our discussions following the Blue Star Conversation held June 6th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Discuss potential project ideas for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Leave with a list of identified tasks to bring to our in-person meeting.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0" y="381001"/>
            <a:ext cx="457200" cy="381000"/>
          </a:xfrm>
        </p:spPr>
        <p:txBody>
          <a:bodyPr/>
          <a:lstStyle/>
          <a:p>
            <a:fld id="{23D87294-48C6-414C-94F6-BBB8A51D0D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3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FC8E7B7-B1EA-43A4-8476-FEE427E80B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19400" y="398738"/>
            <a:ext cx="955538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2022 NCCRT Annual Meeting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80B2940-A202-4AA9-9437-E7CA01EA49F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4641" y="1905000"/>
            <a:ext cx="11478758" cy="42672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</a:rPr>
              <a:t>Date: November 16-18</a:t>
            </a:r>
            <a:r>
              <a:rPr lang="en-US" altLang="en-US" sz="3200" baseline="30000" dirty="0">
                <a:latin typeface="Source Sans Pro" panose="020B0503030403020204" pitchFamily="34" charset="0"/>
                <a:cs typeface="Calibri Light" panose="020F0302020204030204" pitchFamily="34" charset="0"/>
              </a:rPr>
              <a:t>th</a:t>
            </a: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</a:rPr>
              <a:t>, 2022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</a:rPr>
              <a:t>Location: Sheraton Inner Harbor Hotel, Baltimore, MD</a:t>
            </a:r>
          </a:p>
          <a:p>
            <a:pPr marL="0" indent="0" eaLnBrk="1" hangingPunct="1">
              <a:buNone/>
            </a:pP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</a:rPr>
              <a:t>Meeting Information &amp; Agenda:</a:t>
            </a:r>
            <a:r>
              <a:rPr lang="en-US" altLang="en-US" sz="3200" b="1" dirty="0">
                <a:latin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  <a:hlinkClick r:id="rId3"/>
              </a:rPr>
              <a:t>https://nccrt.org/event/nccrt-annual-meeting-2022/</a:t>
            </a:r>
            <a:r>
              <a:rPr lang="en-US" altLang="en-US" sz="3200" dirty="0">
                <a:latin typeface="Source Sans Pro" panose="020B050303040302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Policy Action Strategic Priority Team Meeting: </a:t>
            </a:r>
          </a:p>
          <a:p>
            <a:pPr marL="0" indent="0" eaLnBrk="1" hangingPunct="1">
              <a:buNone/>
            </a:pPr>
            <a:r>
              <a:rPr lang="en-US" altLang="en-US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Wednesday, November 16</a:t>
            </a:r>
            <a:r>
              <a:rPr lang="en-US" altLang="en-US" sz="32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altLang="en-US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from 3:30pm-5:00pm 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101A5-5026-4FFD-97C1-8DD2975DF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41" y="398738"/>
            <a:ext cx="210939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59BB3-F3CD-477D-A6DB-87CD207AB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5260187"/>
            <a:ext cx="2109399" cy="103641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1F13C28-FB1E-428E-9F82-A7918B8D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49478"/>
            <a:ext cx="9930319" cy="1325563"/>
          </a:xfrm>
        </p:spPr>
        <p:txBody>
          <a:bodyPr/>
          <a:lstStyle/>
          <a:p>
            <a:r>
              <a:rPr lang="en-US" sz="3600" dirty="0"/>
              <a:t>Policy Action Strategic Priority Team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17CF7B-7D2D-4145-B2AB-25862C8B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41" y="1423715"/>
            <a:ext cx="10698806" cy="3080191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sz="2600" dirty="0">
                <a:latin typeface="Source Sans Pro" panose="020B0503030403020204" pitchFamily="34" charset="0"/>
              </a:rPr>
              <a:t>Chair: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600" dirty="0">
                <a:latin typeface="Source Sans Pro" panose="020B0503030403020204" pitchFamily="34" charset="0"/>
              </a:rPr>
              <a:t>Heather Dacus, DO, MPH</a:t>
            </a:r>
            <a:br>
              <a:rPr lang="en-US" altLang="en-US" sz="2600" dirty="0">
                <a:latin typeface="Source Sans Pro" panose="020B0503030403020204" pitchFamily="34" charset="0"/>
              </a:rPr>
            </a:br>
            <a:r>
              <a:rPr lang="en-US" altLang="en-US" sz="2600" i="1" dirty="0">
                <a:latin typeface="Source Sans Pro" panose="020B0503030403020204" pitchFamily="34" charset="0"/>
              </a:rPr>
              <a:t>Director, Bureau of Cancer Prevention and Control; New York State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600" i="1" dirty="0">
              <a:latin typeface="Source Sans Pro" panose="020B0503030403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latin typeface="Source Sans Pro" panose="020B0503030403020204" pitchFamily="34" charset="0"/>
              </a:rPr>
              <a:t>Co-Chair: TBD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i="1" dirty="0">
              <a:latin typeface="Source Sans Pro" panose="020B0503030403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6D72D8-496B-4EB3-8300-99C1AA63BC65}"/>
              </a:ext>
            </a:extLst>
          </p:cNvPr>
          <p:cNvSpPr txBox="1">
            <a:spLocks/>
          </p:cNvSpPr>
          <p:nvPr/>
        </p:nvSpPr>
        <p:spPr>
          <a:xfrm>
            <a:off x="536641" y="3818437"/>
            <a:ext cx="11478638" cy="195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i="1" dirty="0">
                <a:solidFill>
                  <a:srgbClr val="1561AC"/>
                </a:solidFill>
                <a:latin typeface="Source Sans Pro" panose="020B0503030403020204" pitchFamily="34" charset="0"/>
              </a:rPr>
              <a:t>Charge</a:t>
            </a:r>
            <a:r>
              <a:rPr lang="en-US" altLang="en-US" i="1" dirty="0">
                <a:solidFill>
                  <a:srgbClr val="1561AC"/>
                </a:solidFill>
                <a:latin typeface="Source Sans Pro" panose="020B0503030403020204" pitchFamily="34" charset="0"/>
              </a:rPr>
              <a:t>: To identify opportunities where the NCCRT can educate on or engage in the day’s emerging and pressing policy questions around colorectal cancer screening.</a:t>
            </a:r>
          </a:p>
          <a:p>
            <a:pPr algn="ctr">
              <a:buFontTx/>
              <a:buNone/>
              <a:defRPr/>
            </a:pPr>
            <a:endParaRPr lang="en-US" altLang="en-US" dirty="0"/>
          </a:p>
          <a:p>
            <a:pPr algn="ctr">
              <a:buFontTx/>
              <a:buNone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6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1F13C28-FB1E-428E-9F82-A7918B8D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64"/>
            <a:ext cx="10515600" cy="1167020"/>
          </a:xfrm>
        </p:spPr>
        <p:txBody>
          <a:bodyPr/>
          <a:lstStyle/>
          <a:p>
            <a:pPr marL="0" indent="0" defTabSz="342891">
              <a:buFont typeface="Arial" panose="020B0604020202020204" pitchFamily="34" charset="0"/>
              <a:buNone/>
              <a:defRPr/>
            </a:pPr>
            <a:r>
              <a:rPr lang="en-US" sz="4400" dirty="0"/>
              <a:t>80% </a:t>
            </a:r>
            <a:r>
              <a:rPr lang="en-US" sz="3600" dirty="0"/>
              <a:t>in</a:t>
            </a:r>
            <a:r>
              <a:rPr lang="en-US" sz="4400" dirty="0"/>
              <a:t> Every Community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80B5E94-CEBF-4D98-AAAD-61548E8E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19" y="14903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1" dirty="0">
                <a:effectLst/>
                <a:latin typeface="Source Sans Pro" panose="020B0503030403020204" pitchFamily="34" charset="0"/>
              </a:rPr>
              <a:t>80% in Every Community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is an NCCRT initiative that continues the progress and commitment from 80% by 2018, and reemphasizes our dedication to partnership, collective action, and the pooling of resources to reach 80% colorectal cancer screening rates nationally. 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Source Sans Pro" panose="020B0503030403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Source Sans Pro" panose="020B0503030403020204" pitchFamily="34" charset="0"/>
              </a:rPr>
              <a:t>Strategic Focus Areas: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Assess and Build Capacity in Communities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Catalyze Healthcare Systems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Mobilize at Public Touch Points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Break Down Policy Barriers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166EA-3C7F-4AE3-8C26-0DE0E0EBC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32" y="3048000"/>
            <a:ext cx="5040335" cy="31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2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D5B3-0E7B-AEC6-45A4-ACD0F794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Purpose of our Strategic Priority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B967C-4315-8DF0-7AE6-1BDBE4FA9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049000" cy="5092700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Promote dialogue around emerging topics and areas of interest of NCCRT</a:t>
            </a:r>
          </a:p>
          <a:p>
            <a:r>
              <a:rPr lang="en-US" dirty="0">
                <a:latin typeface="Source Sans Pro" panose="020B0503030403020204" pitchFamily="34" charset="0"/>
              </a:rPr>
              <a:t>Develop project ideas related to our priority areas</a:t>
            </a:r>
          </a:p>
          <a:p>
            <a:r>
              <a:rPr lang="en-US" dirty="0">
                <a:latin typeface="Source Sans Pro" panose="020B0503030403020204" pitchFamily="34" charset="0"/>
              </a:rPr>
              <a:t>Identify topics for NCCRT Blue Star Conversations</a:t>
            </a:r>
          </a:p>
          <a:p>
            <a:r>
              <a:rPr lang="en-US" dirty="0">
                <a:latin typeface="Source Sans Pro" panose="020B0503030403020204" pitchFamily="34" charset="0"/>
              </a:rPr>
              <a:t>Members participate on Advisory Committees for projects pulled from these interest areas </a:t>
            </a:r>
          </a:p>
          <a:p>
            <a:r>
              <a:rPr lang="en-US" dirty="0">
                <a:latin typeface="Source Sans Pro" panose="020B0503030403020204" pitchFamily="34" charset="0"/>
              </a:rPr>
              <a:t>Assist with dissemination of resources and relevant information</a:t>
            </a:r>
          </a:p>
          <a:p>
            <a:r>
              <a:rPr lang="en-US" dirty="0">
                <a:latin typeface="Source Sans Pro" panose="020B0503030403020204" pitchFamily="34" charset="0"/>
              </a:rPr>
              <a:t>Identify opportunities to promote the work of NCCRT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919B5-5CD9-4C4B-D263-893832D6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F21A-52EE-4769-AF07-E6BA123DB6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B8234CC3-8332-4B72-BE22-64089D43996B}"/>
              </a:ext>
            </a:extLst>
          </p:cNvPr>
          <p:cNvGraphicFramePr>
            <a:graphicFrameLocks noGrp="1"/>
          </p:cNvGraphicFramePr>
          <p:nvPr/>
        </p:nvGraphicFramePr>
        <p:xfrm>
          <a:off x="755515" y="440505"/>
          <a:ext cx="10680970" cy="6142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317">
                  <a:extLst>
                    <a:ext uri="{9D8B030D-6E8A-4147-A177-3AD203B41FA5}">
                      <a16:colId xmlns:a16="http://schemas.microsoft.com/office/drawing/2014/main" val="1658421739"/>
                    </a:ext>
                  </a:extLst>
                </a:gridCol>
                <a:gridCol w="2399492">
                  <a:extLst>
                    <a:ext uri="{9D8B030D-6E8A-4147-A177-3AD203B41FA5}">
                      <a16:colId xmlns:a16="http://schemas.microsoft.com/office/drawing/2014/main" val="74621183"/>
                    </a:ext>
                  </a:extLst>
                </a:gridCol>
                <a:gridCol w="2295166">
                  <a:extLst>
                    <a:ext uri="{9D8B030D-6E8A-4147-A177-3AD203B41FA5}">
                      <a16:colId xmlns:a16="http://schemas.microsoft.com/office/drawing/2014/main" val="968173892"/>
                    </a:ext>
                  </a:extLst>
                </a:gridCol>
                <a:gridCol w="2609801">
                  <a:extLst>
                    <a:ext uri="{9D8B030D-6E8A-4147-A177-3AD203B41FA5}">
                      <a16:colId xmlns:a16="http://schemas.microsoft.com/office/drawing/2014/main" val="3700600860"/>
                    </a:ext>
                  </a:extLst>
                </a:gridCol>
                <a:gridCol w="2136194">
                  <a:extLst>
                    <a:ext uri="{9D8B030D-6E8A-4147-A177-3AD203B41FA5}">
                      <a16:colId xmlns:a16="http://schemas.microsoft.com/office/drawing/2014/main" val="1097326841"/>
                    </a:ext>
                  </a:extLst>
                </a:gridCol>
              </a:tblGrid>
              <a:tr h="1025280">
                <a:tc gridSpan="5"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latin typeface="Source Sans Pro" panose="020B0503030403020204" pitchFamily="34" charset="0"/>
                        </a:rPr>
                        <a:t>Aligning Our Priorities</a:t>
                      </a:r>
                      <a:r>
                        <a:rPr lang="en-US" sz="3200" b="1" i="1" dirty="0">
                          <a:latin typeface="Source Sans Pro" panose="020B0503030403020204" pitchFamily="34" charset="0"/>
                        </a:rPr>
                        <a:t>: </a:t>
                      </a:r>
                    </a:p>
                    <a:p>
                      <a:pPr algn="l"/>
                      <a:r>
                        <a:rPr lang="en-US" sz="3200" b="1" i="1" dirty="0">
                          <a:latin typeface="Source Sans Pro" panose="020B0503030403020204" pitchFamily="34" charset="0"/>
                        </a:rPr>
                        <a:t>80% in Every Community Strategic Plan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717411"/>
                  </a:ext>
                </a:extLst>
              </a:tr>
              <a:tr h="134235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ource Sans Pro" panose="020B0503030403020204" pitchFamily="34" charset="0"/>
                          <a:cs typeface="Arial" panose="020B0604020202020204" pitchFamily="34" charset="0"/>
                        </a:rPr>
                        <a:t>Focus Areas</a:t>
                      </a:r>
                      <a:endParaRPr lang="en-US" sz="2400" b="1" dirty="0">
                        <a:latin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64E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ource Sans Pro" panose="020B0503030403020204" pitchFamily="34" charset="0"/>
                          <a:cs typeface="Arial" panose="020B0604020202020204" pitchFamily="34" charset="0"/>
                        </a:rPr>
                        <a:t>Assess and Build Capacity in Communities</a:t>
                      </a:r>
                      <a:endParaRPr lang="en-US" sz="2800" b="0" dirty="0">
                        <a:latin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64E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ource Sans Pro" panose="020B0503030403020204" pitchFamily="34" charset="0"/>
                          <a:cs typeface="Arial" panose="020B0604020202020204" pitchFamily="34" charset="0"/>
                        </a:rPr>
                        <a:t>Mobilize at Public Touchpoints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64E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ource Sans Pro" panose="020B0503030403020204" pitchFamily="34" charset="0"/>
                          <a:cs typeface="Arial" panose="020B0604020202020204" pitchFamily="34" charset="0"/>
                        </a:rPr>
                        <a:t>Catalyze Health Care Systems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64E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ource Sans Pro" panose="020B0503030403020204" pitchFamily="34" charset="0"/>
                          <a:cs typeface="Arial" panose="020B0604020202020204" pitchFamily="34" charset="0"/>
                        </a:rPr>
                        <a:t>Break Down Policy Barriers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64E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46174"/>
                  </a:ext>
                </a:extLst>
              </a:tr>
              <a:tr h="336744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ource Sans Pro" panose="020B0503030403020204" pitchFamily="34" charset="0"/>
                          <a:cs typeface="Arial" panose="020B0604020202020204" pitchFamily="34" charset="0"/>
                        </a:rPr>
                        <a:t>Strategic Priority Teams</a:t>
                      </a:r>
                    </a:p>
                    <a:p>
                      <a:endParaRPr lang="en-US" dirty="0">
                        <a:latin typeface="Source Sans Pro" panose="020B0503030403020204" pitchFamily="34" charset="0"/>
                      </a:endParaRPr>
                    </a:p>
                    <a:p>
                      <a:endParaRPr lang="en-US" sz="1400" i="1" dirty="0">
                        <a:latin typeface="Source Sans Pro" panose="020B0503030403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latin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376600"/>
                  </a:ext>
                </a:extLst>
              </a:tr>
              <a:tr h="333273">
                <a:tc gridSpan="5">
                  <a:txBody>
                    <a:bodyPr/>
                    <a:lstStyle/>
                    <a:p>
                      <a:endParaRPr lang="en-US" dirty="0">
                        <a:latin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986928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1939DC-8B89-4C3F-82E6-37ADBD32E708}"/>
              </a:ext>
            </a:extLst>
          </p:cNvPr>
          <p:cNvSpPr/>
          <p:nvPr/>
        </p:nvSpPr>
        <p:spPr>
          <a:xfrm>
            <a:off x="6000951" y="4953606"/>
            <a:ext cx="2092580" cy="413785"/>
          </a:xfrm>
          <a:prstGeom prst="roundRect">
            <a:avLst/>
          </a:prstGeom>
          <a:solidFill>
            <a:srgbClr val="D6DCE5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 History &amp; Early-Age Onset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81615E-C4AB-43C6-BEC4-BA7C324D09D3}"/>
              </a:ext>
            </a:extLst>
          </p:cNvPr>
          <p:cNvSpPr/>
          <p:nvPr/>
        </p:nvSpPr>
        <p:spPr>
          <a:xfrm>
            <a:off x="9452085" y="3135351"/>
            <a:ext cx="1850915" cy="9812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Policy Action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9C22CE-B078-406A-B34F-9400BEE3A499}"/>
              </a:ext>
            </a:extLst>
          </p:cNvPr>
          <p:cNvSpPr/>
          <p:nvPr/>
        </p:nvSpPr>
        <p:spPr>
          <a:xfrm>
            <a:off x="7181177" y="5456524"/>
            <a:ext cx="1824707" cy="4137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PEPI: Health Systems &amp; Providers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A34E5A-F318-40EB-80DD-23090DB05709}"/>
              </a:ext>
            </a:extLst>
          </p:cNvPr>
          <p:cNvSpPr/>
          <p:nvPr/>
        </p:nvSpPr>
        <p:spPr>
          <a:xfrm>
            <a:off x="3657600" y="5461796"/>
            <a:ext cx="2191886" cy="4137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PEPI: Community Stakeholders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1F9273-B00A-4588-B7D8-4F5C2A09B429}"/>
              </a:ext>
            </a:extLst>
          </p:cNvPr>
          <p:cNvSpPr/>
          <p:nvPr/>
        </p:nvSpPr>
        <p:spPr>
          <a:xfrm>
            <a:off x="3657600" y="4953606"/>
            <a:ext cx="2191886" cy="4137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Awareness &amp; Social Media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4B0219-B252-45A3-A03D-B5120268C4C0}"/>
              </a:ext>
            </a:extLst>
          </p:cNvPr>
          <p:cNvCxnSpPr>
            <a:cxnSpLocks/>
          </p:cNvCxnSpPr>
          <p:nvPr/>
        </p:nvCxnSpPr>
        <p:spPr>
          <a:xfrm>
            <a:off x="5410950" y="5797516"/>
            <a:ext cx="342893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F86C9F-F912-49BD-A254-11570514D88D}"/>
              </a:ext>
            </a:extLst>
          </p:cNvPr>
          <p:cNvCxnSpPr/>
          <p:nvPr/>
        </p:nvCxnSpPr>
        <p:spPr>
          <a:xfrm flipH="1">
            <a:off x="3774285" y="5797516"/>
            <a:ext cx="319841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9D40C6-0101-499A-BB55-68681C674D9D}"/>
              </a:ext>
            </a:extLst>
          </p:cNvPr>
          <p:cNvCxnSpPr>
            <a:cxnSpLocks/>
          </p:cNvCxnSpPr>
          <p:nvPr/>
        </p:nvCxnSpPr>
        <p:spPr>
          <a:xfrm>
            <a:off x="5410950" y="5284945"/>
            <a:ext cx="342893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44C39D-B04C-4906-8593-F86F4CFDD9A1}"/>
              </a:ext>
            </a:extLst>
          </p:cNvPr>
          <p:cNvCxnSpPr/>
          <p:nvPr/>
        </p:nvCxnSpPr>
        <p:spPr>
          <a:xfrm flipH="1">
            <a:off x="3774285" y="5265445"/>
            <a:ext cx="319841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1111D3-58A6-4528-A4BE-FA5E35C7B768}"/>
              </a:ext>
            </a:extLst>
          </p:cNvPr>
          <p:cNvCxnSpPr/>
          <p:nvPr/>
        </p:nvCxnSpPr>
        <p:spPr>
          <a:xfrm flipH="1">
            <a:off x="6209112" y="5265445"/>
            <a:ext cx="319841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01D479-EA57-4B2E-A48A-D14F773F19EC}"/>
              </a:ext>
            </a:extLst>
          </p:cNvPr>
          <p:cNvCxnSpPr>
            <a:cxnSpLocks/>
          </p:cNvCxnSpPr>
          <p:nvPr/>
        </p:nvCxnSpPr>
        <p:spPr>
          <a:xfrm>
            <a:off x="7603735" y="5265445"/>
            <a:ext cx="342893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9940DF7-B3B0-4621-8C91-35621C2C0128}"/>
              </a:ext>
            </a:extLst>
          </p:cNvPr>
          <p:cNvSpPr/>
          <p:nvPr/>
        </p:nvSpPr>
        <p:spPr>
          <a:xfrm>
            <a:off x="7181177" y="4383901"/>
            <a:ext cx="1824707" cy="4137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Health Centers</a:t>
            </a:r>
          </a:p>
        </p:txBody>
      </p:sp>
    </p:spTree>
    <p:extLst>
      <p:ext uri="{BB962C8B-B14F-4D97-AF65-F5344CB8AC3E}">
        <p14:creationId xmlns:p14="http://schemas.microsoft.com/office/powerpoint/2010/main" val="10840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C63E-9E71-4D9D-AEDC-08DE6D76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76200"/>
            <a:ext cx="1195795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Aligning Our Priorities: </a:t>
            </a:r>
            <a:r>
              <a:rPr lang="en-US" sz="3600" i="1" dirty="0"/>
              <a:t>Breaking Down Policy Barriers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061E-A392-4DC0-B0CC-027BEFDFA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3523"/>
            <a:ext cx="6705600" cy="4949352"/>
          </a:xfrm>
        </p:spPr>
        <p:txBody>
          <a:bodyPr>
            <a:normAutofit lnSpcReduction="10000"/>
          </a:bodyPr>
          <a:lstStyle/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C0504D"/>
              </a:buClr>
            </a:pPr>
            <a:r>
              <a:rPr lang="en-US" altLang="en-US" sz="2800" b="0" dirty="0">
                <a:solidFill>
                  <a:prstClr val="black"/>
                </a:solidFill>
                <a:latin typeface="Source Sans Pro" panose="020B0503030403020204" pitchFamily="34" charset="0"/>
              </a:rPr>
              <a:t>Addressing both big “P” and little “p” policies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C0504D"/>
              </a:buClr>
            </a:pPr>
            <a:r>
              <a:rPr lang="en-US" altLang="en-US" sz="2800" b="0" dirty="0">
                <a:solidFill>
                  <a:prstClr val="black"/>
                </a:solidFill>
                <a:latin typeface="Source Sans Pro" panose="020B0503030403020204" pitchFamily="34" charset="0"/>
              </a:rPr>
              <a:t>With effective policy, legislative, and regulatory changes, we can make CRC screening more affordable and accessible as a nation and in our local communities.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C0504D"/>
              </a:buClr>
            </a:pPr>
            <a:r>
              <a:rPr lang="en-US" altLang="en-US" sz="2800" b="0" dirty="0">
                <a:solidFill>
                  <a:prstClr val="black"/>
                </a:solidFill>
                <a:latin typeface="Source Sans Pro" panose="020B0503030403020204" pitchFamily="34" charset="0"/>
              </a:rPr>
              <a:t>Many stakeholders can play a role in improving public health policies, whether those changes occur in the public, government sector or in a private, institutional setting.</a:t>
            </a: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9251F-351C-48AD-8D2C-AFC789D3E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1"/>
          <a:stretch/>
        </p:blipFill>
        <p:spPr>
          <a:xfrm>
            <a:off x="7196473" y="1632423"/>
            <a:ext cx="3451515" cy="44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600046"/>
      </p:ext>
    </p:extLst>
  </p:cSld>
  <p:clrMapOvr>
    <a:masterClrMapping/>
  </p:clrMapOvr>
</p:sld>
</file>

<file path=ppt/theme/theme1.xml><?xml version="1.0" encoding="utf-8"?>
<a:theme xmlns:a="http://schemas.openxmlformats.org/drawingml/2006/main" name="Styles Template - PowerPoint">
  <a:themeElements>
    <a:clrScheme name="Riverbed">
      <a:dk1>
        <a:srgbClr val="000000"/>
      </a:dk1>
      <a:lt1>
        <a:srgbClr val="FFFFFF"/>
      </a:lt1>
      <a:dk2>
        <a:srgbClr val="495456"/>
      </a:dk2>
      <a:lt2>
        <a:srgbClr val="DBDBDB"/>
      </a:lt2>
      <a:accent1>
        <a:srgbClr val="FF6900"/>
      </a:accent1>
      <a:accent2>
        <a:srgbClr val="FFB022"/>
      </a:accent2>
      <a:accent3>
        <a:srgbClr val="435464"/>
      </a:accent3>
      <a:accent4>
        <a:srgbClr val="A7ACA2"/>
      </a:accent4>
      <a:accent5>
        <a:srgbClr val="6BB5E4"/>
      </a:accent5>
      <a:accent6>
        <a:srgbClr val="5B7F95"/>
      </a:accent6>
      <a:hlink>
        <a:srgbClr val="6BB5E4"/>
      </a:hlink>
      <a:folHlink>
        <a:srgbClr val="5B7F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ef61ff-1dc9-4ca7-b845-84ac7e98c186" xsi:nil="true"/>
    <lcf76f155ced4ddcb4097134ff3c332f xmlns="e129a00c-9292-4451-9308-ea75f7972f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09572A5A76944878447A7D97D9235" ma:contentTypeVersion="14" ma:contentTypeDescription="Create a new document." ma:contentTypeScope="" ma:versionID="968d827b902139b04b8f93878761f846">
  <xsd:schema xmlns:xsd="http://www.w3.org/2001/XMLSchema" xmlns:xs="http://www.w3.org/2001/XMLSchema" xmlns:p="http://schemas.microsoft.com/office/2006/metadata/properties" xmlns:ns2="a785ad58-1d57-4f8a-aa71-77170459bd0d" xmlns:ns3="e129a00c-9292-4451-9308-ea75f7972fd5" xmlns:ns4="11ef61ff-1dc9-4ca7-b845-84ac7e98c186" targetNamespace="http://schemas.microsoft.com/office/2006/metadata/properties" ma:root="true" ma:fieldsID="2052f96923a46b9ac8a0bc07181e061b" ns2:_="" ns3:_="" ns4:_="">
    <xsd:import namespace="a785ad58-1d57-4f8a-aa71-77170459bd0d"/>
    <xsd:import namespace="e129a00c-9292-4451-9308-ea75f7972fd5"/>
    <xsd:import namespace="11ef61ff-1dc9-4ca7-b845-84ac7e98c1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9a00c-9292-4451-9308-ea75f7972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a09e083-f52d-4221-b916-d53bc4fb30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f61ff-1dc9-4ca7-b845-84ac7e98c18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8f8d558-b538-425a-abfd-7991596b2426}" ma:internalName="TaxCatchAll" ma:showField="CatchAllData" ma:web="11ef61ff-1dc9-4ca7-b845-84ac7e98c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19109B-B7F5-4545-A1C3-2880A7397A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EF71BC-FFE7-42BA-A97D-85F97791D65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1ef61ff-1dc9-4ca7-b845-84ac7e98c186"/>
    <ds:schemaRef ds:uri="http://schemas.microsoft.com/office/2006/documentManagement/types"/>
    <ds:schemaRef ds:uri="e129a00c-9292-4451-9308-ea75f7972fd5"/>
    <ds:schemaRef ds:uri="a785ad58-1d57-4f8a-aa71-77170459bd0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3EF39C-F75B-42CA-9AA3-40DC9CA92A0D}">
  <ds:schemaRefs>
    <ds:schemaRef ds:uri="11ef61ff-1dc9-4ca7-b845-84ac7e98c186"/>
    <ds:schemaRef ds:uri="a785ad58-1d57-4f8a-aa71-77170459bd0d"/>
    <ds:schemaRef ds:uri="e129a00c-9292-4451-9308-ea75f7972f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Styles Template - PowerPoint</Template>
  <TotalTime>3082</TotalTime>
  <Words>1190</Words>
  <Application>Microsoft Office PowerPoint</Application>
  <PresentationFormat>Widescreen</PresentationFormat>
  <Paragraphs>146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Century Gothic</vt:lpstr>
      <vt:lpstr>Courier New</vt:lpstr>
      <vt:lpstr>Source Sans Pro</vt:lpstr>
      <vt:lpstr>Wingdings</vt:lpstr>
      <vt:lpstr>Styles Template - PowerPoint</vt:lpstr>
      <vt:lpstr>Office Theme</vt:lpstr>
      <vt:lpstr>NCCRT Policy Action Strategic Priority Team</vt:lpstr>
      <vt:lpstr>Welcome! </vt:lpstr>
      <vt:lpstr>Today’s Objective: Prepare for our in-person meeting </vt:lpstr>
      <vt:lpstr>2022 NCCRT Annual Meeting</vt:lpstr>
      <vt:lpstr>Policy Action Strategic Priority Team</vt:lpstr>
      <vt:lpstr>80% in Every Community</vt:lpstr>
      <vt:lpstr>Purpose of our Strategic Priority Teams</vt:lpstr>
      <vt:lpstr>PowerPoint Presentation</vt:lpstr>
      <vt:lpstr>Aligning Our Priorities: Breaking Down Policy Barriers</vt:lpstr>
      <vt:lpstr>Team Takeaways from 2021 Policy Action SPT Meeting</vt:lpstr>
      <vt:lpstr>Team Takeaways from 2021 Policy Action SPT Meeting</vt:lpstr>
      <vt:lpstr>2022 Activity Highlight: Blue Star Conversation  </vt:lpstr>
      <vt:lpstr>In-Person Strategic Priority Team Meeting Objectives</vt:lpstr>
      <vt:lpstr>Potential Topics for Discussion</vt:lpstr>
      <vt:lpstr>2022 NCCRT Annual Meeting</vt:lpstr>
    </vt:vector>
  </TitlesOfParts>
  <Company>Lockton Insurance Brokers,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Open Enrollment</dc:title>
  <dc:creator>Associate</dc:creator>
  <cp:lastModifiedBy>Kaitlin Sylvester</cp:lastModifiedBy>
  <cp:revision>52</cp:revision>
  <dcterms:created xsi:type="dcterms:W3CDTF">2017-01-19T21:55:18Z</dcterms:created>
  <dcterms:modified xsi:type="dcterms:W3CDTF">2022-11-07T19:13:15Z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0x01010012B09572A5A76944878447A7D97D9235</vt:lpwstr>
  </property>
  <property fmtid="{D5CDD505-2E9C-101B-9397-08002B2CF9AE}" pid="3" name="MediaServiceImageTags">
    <vt:lpwstr/>
  </property>
</Properties>
</file>